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7004050" cy="9290050"/>
  <p:defaultTextStyle>
    <a:defPPr>
      <a:defRPr lang="en-US"/>
    </a:defPPr>
    <a:lvl1pPr marL="0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1pPr>
    <a:lvl2pPr marL="1645640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2pPr>
    <a:lvl3pPr marL="3291279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3pPr>
    <a:lvl4pPr marL="4936919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4pPr>
    <a:lvl5pPr marL="6582559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5pPr>
    <a:lvl6pPr marL="8228198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6pPr>
    <a:lvl7pPr marL="9873837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7pPr>
    <a:lvl8pPr marL="11519478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8pPr>
    <a:lvl9pPr marL="13165118" algn="l" defTabSz="3291279" rtl="0" eaLnBrk="1" latinLnBrk="0" hangingPunct="1">
      <a:defRPr sz="6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3E8"/>
    <a:srgbClr val="F3EADB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0" autoAdjust="0"/>
    <p:restoredTop sz="94676" autoAdjust="0"/>
  </p:normalViewPr>
  <p:slideViewPr>
    <p:cSldViewPr>
      <p:cViewPr varScale="1">
        <p:scale>
          <a:sx n="34" d="100"/>
          <a:sy n="34" d="100"/>
        </p:scale>
        <p:origin x="2668" y="108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2" d="100"/>
          <a:sy n="122" d="100"/>
        </p:scale>
        <p:origin x="494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hai Gabriel Cucu" userId="3025224a4c5cc8b4" providerId="LiveId" clId="{B521C112-247E-4670-AF1F-6A95FA542F1F}"/>
    <pc:docChg chg="modSld">
      <pc:chgData name="Mihai Gabriel Cucu" userId="3025224a4c5cc8b4" providerId="LiveId" clId="{B521C112-247E-4670-AF1F-6A95FA542F1F}" dt="2026-09-09T04:10:12.452" v="0" actId="20577"/>
      <pc:docMkLst>
        <pc:docMk/>
      </pc:docMkLst>
      <pc:sldChg chg="modSp mod">
        <pc:chgData name="Mihai Gabriel Cucu" userId="3025224a4c5cc8b4" providerId="LiveId" clId="{B521C112-247E-4670-AF1F-6A95FA542F1F}" dt="2026-09-09T04:10:12.452" v="0" actId="20577"/>
        <pc:sldMkLst>
          <pc:docMk/>
          <pc:sldMk cId="2251251862" sldId="256"/>
        </pc:sldMkLst>
        <pc:spChg chg="mod">
          <ac:chgData name="Mihai Gabriel Cucu" userId="3025224a4c5cc8b4" providerId="LiveId" clId="{B521C112-247E-4670-AF1F-6A95FA542F1F}" dt="2026-09-09T04:10:12.452" v="0" actId="20577"/>
          <ac:spMkLst>
            <pc:docMk/>
            <pc:sldMk cId="2251251862" sldId="256"/>
            <ac:spMk id="43" creationId="{007FCABD-7A61-61E2-A652-1CF913DB4B3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FlorinPC\Downloads\Florin%20Burada%20(1)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40"/>
      <c:rotY val="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60073597297207E-2"/>
          <c:y val="4.2666686523676695E-2"/>
          <c:w val="0.92151532663921587"/>
          <c:h val="0.9573333333333337"/>
        </c:manualLayout>
      </c:layout>
      <c:pie3DChart>
        <c:varyColors val="1"/>
        <c:ser>
          <c:idx val="0"/>
          <c:order val="0"/>
          <c:spPr>
            <a:gradFill>
              <a:gsLst>
                <a:gs pos="25000">
                  <a:srgbClr val="00B0F0"/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2700000" scaled="1"/>
            </a:gradFill>
            <a:scene3d>
              <a:camera prst="orthographicFront"/>
              <a:lightRig rig="threePt" dir="t"/>
            </a:scene3d>
            <a:sp3d>
              <a:bevelT prst="angle"/>
            </a:sp3d>
          </c:spPr>
          <c:dPt>
            <c:idx val="0"/>
            <c:bubble3D val="0"/>
            <c:spPr>
              <a:gradFill flip="none" rotWithShape="1">
                <a:gsLst>
                  <a:gs pos="15000">
                    <a:srgbClr val="FF0000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>
              <c:ext xmlns:c16="http://schemas.microsoft.com/office/drawing/2014/chart" uri="{C3380CC4-5D6E-409C-BE32-E72D297353CC}">
                <c16:uniqueId val="{00000001-9800-4153-A804-E8E4E8543E13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100000">
                    <a:schemeClr val="bg1"/>
                  </a:gs>
                  <a:gs pos="30000">
                    <a:schemeClr val="tx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>
              <c:ext xmlns:c16="http://schemas.microsoft.com/office/drawing/2014/chart" uri="{C3380CC4-5D6E-409C-BE32-E72D297353CC}">
                <c16:uniqueId val="{00000003-9800-4153-A804-E8E4E8543E13}"/>
              </c:ext>
            </c:extLst>
          </c:dPt>
          <c:dLbls>
            <c:dLbl>
              <c:idx val="0"/>
              <c:layout>
                <c:manualLayout>
                  <c:x val="-0.13079158193109036"/>
                  <c:y val="-4.4064781804341563E-2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 err="1"/>
                      <a:t>Proventus</a:t>
                    </a:r>
                    <a:r>
                      <a:rPr lang="en-US" sz="3200" dirty="0"/>
                      <a:t> </a:t>
                    </a:r>
                    <a:r>
                      <a:rPr lang="en-US" sz="3200" dirty="0" err="1"/>
                      <a:t>negativus</a:t>
                    </a:r>
                    <a:r>
                      <a:rPr lang="en-US" sz="3200" baseline="0" dirty="0"/>
                      <a:t>
58.92%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619317585301837"/>
                      <c:h val="0.4803122582098561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9800-4153-A804-E8E4E8543E13}"/>
                </c:ext>
              </c:extLst>
            </c:dLbl>
            <c:dLbl>
              <c:idx val="1"/>
              <c:layout>
                <c:manualLayout>
                  <c:x val="0.22424636961333022"/>
                  <c:y val="0.12442438306768097"/>
                </c:manualLayout>
              </c:layout>
              <c:tx>
                <c:rich>
                  <a:bodyPr/>
                  <a:lstStyle/>
                  <a:p>
                    <a:r>
                      <a:rPr lang="en-US" sz="2800" baseline="0" dirty="0" err="1"/>
                      <a:t>Proventus</a:t>
                    </a:r>
                    <a:r>
                      <a:rPr lang="en-US" sz="2800" baseline="0" dirty="0"/>
                      <a:t> </a:t>
                    </a:r>
                    <a:r>
                      <a:rPr lang="en-US" sz="2800" baseline="0" dirty="0" err="1"/>
                      <a:t>positivus</a:t>
                    </a:r>
                    <a:r>
                      <a:rPr lang="en-US" sz="2800" baseline="0" dirty="0"/>
                      <a:t>
41.08%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826662194078765"/>
                      <c:h val="0.3683439014290930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9800-4153-A804-E8E4E8543E13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 i="0" baseline="0">
                    <a:latin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'[Florin Burada (1).xlsx]MODELE'!$A$2:$A$3</c:f>
              <c:strCache>
                <c:ptCount val="2"/>
                <c:pt idx="0">
                  <c:v>Anomalii cromozomiale</c:v>
                </c:pt>
                <c:pt idx="1">
                  <c:v>Cariotip normal</c:v>
                </c:pt>
              </c:strCache>
            </c:strRef>
          </c:cat>
          <c:val>
            <c:numRef>
              <c:f>'[Florin Burada (1).xlsx]MODELE'!$B$2:$B$3</c:f>
              <c:numCache>
                <c:formatCode>General</c:formatCode>
                <c:ptCount val="2"/>
                <c:pt idx="0">
                  <c:v>132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00-4153-A804-E8E4E8543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AB52E-014B-43DF-B609-8EC27736DED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1288" y="1162050"/>
            <a:ext cx="4181475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A36E4-B167-4E8A-ADF3-57784F54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24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3159680" y="0"/>
            <a:ext cx="731520" cy="32918400"/>
          </a:xfrm>
          <a:prstGeom prst="rect">
            <a:avLst/>
          </a:prstGeom>
          <a:solidFill>
            <a:srgbClr val="F8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731520" cy="32918400"/>
          </a:xfrm>
          <a:prstGeom prst="rect">
            <a:avLst/>
          </a:prstGeom>
          <a:solidFill>
            <a:srgbClr val="F8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3891200" cy="5410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9794200"/>
            <a:ext cx="43891200" cy="3124200"/>
          </a:xfrm>
          <a:prstGeom prst="rect">
            <a:avLst/>
          </a:prstGeom>
          <a:solidFill>
            <a:srgbClr val="F8F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326136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329128" tIns="164564" rIns="329128" bIns="164564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3"/>
          </a:xfrm>
          <a:prstGeom prst="rect">
            <a:avLst/>
          </a:prstGeom>
        </p:spPr>
        <p:txBody>
          <a:bodyPr vert="horz" lIns="329128" tIns="164564" rIns="329128" bIns="16456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3"/>
            <a:ext cx="10241280" cy="1752600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l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3"/>
            <a:ext cx="13898880" cy="1752600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ct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3"/>
            <a:ext cx="10241280" cy="1752600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r">
              <a:defRPr sz="4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3291279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2" indent="-342842" algn="l" defTabSz="329127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3" indent="-342842" algn="l" defTabSz="3291279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525" indent="-342842" algn="l" defTabSz="329127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6" indent="-342842" algn="l" defTabSz="3291279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209" indent="-342842" algn="l" defTabSz="3291279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9051018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6658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2297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3987936" indent="-822820" algn="l" defTabSz="329127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645640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3291279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936919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582559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228198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873837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519478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3165118" algn="l" defTabSz="3291279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9106992" y="245646"/>
            <a:ext cx="31619753" cy="276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rPr>
              <a:t>TITULUS OPERIS IN HAC SECTIONE INSERETUR. </a:t>
            </a:r>
          </a:p>
          <a:p>
            <a:pPr algn="ctr" eaLnBrk="1" hangingPunct="1"/>
            <a:r>
              <a:rPr lang="en-US" sz="6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rPr>
              <a:t>INDICIA FONTIS ET MAGNITUDINIS HUIC EXEMPLARI SPECIFICATA ADHIBEBUNTUR</a:t>
            </a:r>
            <a:r>
              <a:rPr lang="en-US" sz="7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endParaRPr lang="ro-RO" sz="7200" b="1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 eaLnBrk="1" hangingPunct="1"/>
            <a:r>
              <a:rPr lang="en-US" sz="7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(</a:t>
            </a:r>
            <a:r>
              <a:rPr lang="ro-RO" sz="7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!!!</a:t>
            </a:r>
            <a:r>
              <a:rPr lang="ro-RO" sz="7200" b="1" dirty="0">
                <a:solidFill>
                  <a:srgbClr val="FFFF00"/>
                </a:solidFill>
                <a:latin typeface="+mn-lt"/>
              </a:rPr>
              <a:t> Titlu poster</a:t>
            </a:r>
            <a:r>
              <a:rPr lang="ro-RO" sz="7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-</a:t>
            </a:r>
            <a:r>
              <a:rPr lang="en-US" sz="7200" b="1" dirty="0">
                <a:solidFill>
                  <a:srgbClr val="FFFF00"/>
                </a:solidFill>
                <a:latin typeface="+mn-lt"/>
              </a:rPr>
              <a:t>se </a:t>
            </a:r>
            <a:r>
              <a:rPr lang="en-US" sz="7200" b="1" dirty="0" err="1">
                <a:solidFill>
                  <a:srgbClr val="FFFF00"/>
                </a:solidFill>
                <a:latin typeface="+mn-lt"/>
              </a:rPr>
              <a:t>va</a:t>
            </a:r>
            <a:r>
              <a:rPr lang="en-US" sz="72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+mn-lt"/>
              </a:rPr>
              <a:t>folosi</a:t>
            </a:r>
            <a:r>
              <a:rPr lang="en-US" sz="7200" b="1" dirty="0">
                <a:solidFill>
                  <a:srgbClr val="FFFF00"/>
                </a:solidFill>
                <a:latin typeface="+mn-lt"/>
              </a:rPr>
              <a:t> font “Calibri” </a:t>
            </a:r>
            <a:r>
              <a:rPr lang="en-US" sz="7200" b="1" dirty="0" err="1">
                <a:solidFill>
                  <a:srgbClr val="FFFF00"/>
                </a:solidFill>
                <a:latin typeface="+mn-lt"/>
              </a:rPr>
              <a:t>sau</a:t>
            </a:r>
            <a:r>
              <a:rPr lang="en-US" sz="7200" b="1" dirty="0">
                <a:solidFill>
                  <a:srgbClr val="FFFF00"/>
                </a:solidFill>
                <a:latin typeface="+mn-lt"/>
              </a:rPr>
              <a:t> “Arial” de minim 66</a:t>
            </a:r>
            <a:r>
              <a:rPr lang="en-US" sz="7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9106991" y="3361896"/>
            <a:ext cx="31619754" cy="253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91440" rIns="137137" bIns="91440" anchor="ctr" anchorCtr="0">
            <a:norm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800" b="1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IN HAC SECTIONE INTRODUCENTUR AUCTORES EARUMQUE CONSOCIATIONES</a:t>
            </a:r>
            <a:r>
              <a:rPr lang="en-US" sz="4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.</a:t>
            </a:r>
          </a:p>
          <a:p>
            <a:pPr algn="ctr" eaLnBrk="1" hangingPunct="1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Indicia </a:t>
            </a:r>
            <a:r>
              <a:rPr lang="en-US" sz="44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fontis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et </a:t>
            </a:r>
            <a:r>
              <a:rPr lang="en-US" sz="44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magnitudinis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huic </a:t>
            </a:r>
            <a:r>
              <a:rPr lang="en-US" sz="44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exemplari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US" sz="44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specificata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  <a:r>
              <a:rPr lang="en-US" sz="44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adhibebuntur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 </a:t>
            </a:r>
          </a:p>
          <a:p>
            <a:pPr algn="ctr" eaLnBrk="1" hangingPunct="1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(</a:t>
            </a:r>
            <a:r>
              <a:rPr lang="ro-RO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!!! </a:t>
            </a:r>
            <a:r>
              <a:rPr lang="ro-RO" sz="4400" b="1" dirty="0">
                <a:solidFill>
                  <a:srgbClr val="FFFF00"/>
                </a:solidFill>
                <a:latin typeface="+mn-lt"/>
              </a:rPr>
              <a:t>Nume autori si afiliere  - </a:t>
            </a:r>
            <a:r>
              <a:rPr lang="en-US" sz="4400" b="1" dirty="0">
                <a:solidFill>
                  <a:srgbClr val="FFFF00"/>
                </a:solidFill>
                <a:latin typeface="+mn-lt"/>
              </a:rPr>
              <a:t>se </a:t>
            </a:r>
            <a:r>
              <a:rPr lang="en-US" sz="4400" b="1" dirty="0" err="1">
                <a:solidFill>
                  <a:srgbClr val="FFFF00"/>
                </a:solidFill>
                <a:latin typeface="+mn-lt"/>
              </a:rPr>
              <a:t>va</a:t>
            </a:r>
            <a:r>
              <a:rPr lang="en-US" sz="44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+mn-lt"/>
              </a:rPr>
              <a:t>folosi</a:t>
            </a:r>
            <a:r>
              <a:rPr lang="en-US" sz="4400" b="1" dirty="0">
                <a:solidFill>
                  <a:srgbClr val="FFFF00"/>
                </a:solidFill>
                <a:latin typeface="+mn-lt"/>
              </a:rPr>
              <a:t> font “Calibri” </a:t>
            </a:r>
            <a:r>
              <a:rPr lang="en-US" sz="4400" b="1" dirty="0" err="1">
                <a:solidFill>
                  <a:srgbClr val="FFFF00"/>
                </a:solidFill>
                <a:latin typeface="+mn-lt"/>
              </a:rPr>
              <a:t>sau</a:t>
            </a:r>
            <a:r>
              <a:rPr lang="en-US" sz="4400" b="1" dirty="0">
                <a:solidFill>
                  <a:srgbClr val="FFFF00"/>
                </a:solidFill>
                <a:latin typeface="+mn-lt"/>
              </a:rPr>
              <a:t> “Arial” de minim 44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)</a:t>
            </a:r>
          </a:p>
          <a:p>
            <a:pPr algn="ctr" eaLnBrk="1" hangingPunct="1"/>
            <a:endParaRPr lang="en-US" sz="4000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0428" y="30449798"/>
            <a:ext cx="8847282" cy="2223674"/>
          </a:xfrm>
          <a:prstGeom prst="rect">
            <a:avLst/>
          </a:prstGeom>
          <a:noFill/>
        </p:spPr>
        <p:txBody>
          <a:bodyPr wrap="square" lIns="91440" tIns="91440" rIns="91440" bIns="91440" rtlCol="0">
            <a:no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sectione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singula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contactus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auctoris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explicabuntur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. Indicia fontis et magnitudinis huic exemplari specificata adhibebuntur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(</a:t>
            </a:r>
            <a:r>
              <a:rPr lang="ro-RO" sz="2400" b="1" dirty="0">
                <a:solidFill>
                  <a:srgbClr val="C00000"/>
                </a:solidFill>
              </a:rPr>
              <a:t>!!! Contact - </a:t>
            </a:r>
            <a:r>
              <a:rPr lang="en-US" sz="2400" b="1" dirty="0">
                <a:solidFill>
                  <a:srgbClr val="C00000"/>
                </a:solidFill>
              </a:rPr>
              <a:t>s</a:t>
            </a:r>
            <a:r>
              <a:rPr lang="ro-RO" sz="2400" b="1" dirty="0">
                <a:solidFill>
                  <a:srgbClr val="C00000"/>
                </a:solidFill>
              </a:rPr>
              <a:t>e va folosi font “Calibri” sau “Arial” de m</a:t>
            </a:r>
            <a:r>
              <a:rPr lang="en-US" sz="2400" b="1" dirty="0" err="1">
                <a:solidFill>
                  <a:srgbClr val="C00000"/>
                </a:solidFill>
              </a:rPr>
              <a:t>inim</a:t>
            </a:r>
            <a:r>
              <a:rPr lang="ro-RO" sz="2400" b="1" dirty="0">
                <a:solidFill>
                  <a:srgbClr val="C00000"/>
                </a:solidFill>
              </a:rPr>
              <a:t> 2</a:t>
            </a:r>
            <a:r>
              <a:rPr lang="en-US" sz="2400" b="1" dirty="0">
                <a:solidFill>
                  <a:srgbClr val="C00000"/>
                </a:solidFill>
              </a:rPr>
              <a:t>4</a:t>
            </a:r>
            <a:r>
              <a:rPr lang="ro-RO" sz="2400" b="1" dirty="0">
                <a:solidFill>
                  <a:srgbClr val="C00000"/>
                </a:solidFill>
              </a:rPr>
              <a:t>)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29797031"/>
            <a:ext cx="8458200" cy="835369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r>
              <a:rPr lang="en-US" sz="4400" b="1" dirty="0"/>
              <a:t>Contact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0" y="30556200"/>
            <a:ext cx="18288000" cy="2339102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numCol="1" spcCol="342842" rtlCol="0">
            <a:normAutofit fontScale="92500" lnSpcReduction="10000"/>
          </a:bodyPr>
          <a:lstStyle/>
          <a:p>
            <a:pPr marL="342842" indent="-342842">
              <a:buFont typeface="+mj-lt"/>
              <a:buAutoNum type="arabicPeriod"/>
            </a:pPr>
            <a:r>
              <a:rPr lang="ro-RO" sz="2200" b="1" dirty="0"/>
              <a:t>In hac </a:t>
            </a:r>
            <a:r>
              <a:rPr lang="ro-RO" sz="2200" b="1" dirty="0" err="1"/>
              <a:t>sectione</a:t>
            </a:r>
            <a:r>
              <a:rPr lang="ro-RO" sz="2200" b="1" dirty="0"/>
              <a:t>, </a:t>
            </a:r>
            <a:r>
              <a:rPr lang="ro-RO" sz="2200" b="1" dirty="0" err="1"/>
              <a:t>electio</a:t>
            </a:r>
            <a:r>
              <a:rPr lang="ro-RO" sz="2200" b="1" dirty="0"/>
              <a:t> </a:t>
            </a:r>
            <a:r>
              <a:rPr lang="ro-RO" sz="2200" b="1" dirty="0" err="1"/>
              <a:t>indiciorum</a:t>
            </a:r>
            <a:r>
              <a:rPr lang="ro-RO" sz="2200" b="1" dirty="0"/>
              <a:t> </a:t>
            </a:r>
            <a:r>
              <a:rPr lang="ro-RO" sz="2200" b="1" dirty="0" err="1"/>
              <a:t>repraesentativorum</a:t>
            </a:r>
            <a:r>
              <a:rPr lang="ro-RO" sz="2200" b="1" dirty="0"/>
              <a:t> </a:t>
            </a:r>
            <a:r>
              <a:rPr lang="ro-RO" sz="2200" b="1" dirty="0" err="1"/>
              <a:t>huius</a:t>
            </a:r>
            <a:r>
              <a:rPr lang="ro-RO" sz="2200" b="1" dirty="0"/>
              <a:t> studii </a:t>
            </a:r>
            <a:r>
              <a:rPr lang="ro-RO" sz="2200" b="1" dirty="0" err="1"/>
              <a:t>explicabitur</a:t>
            </a:r>
            <a:r>
              <a:rPr lang="ro-RO" sz="2200" b="1" dirty="0"/>
              <a:t>. Indicia fontis et magnitudinis huic exemplari specificata adhibebuntur</a:t>
            </a:r>
            <a:endParaRPr lang="en-US" sz="2200" b="1" dirty="0"/>
          </a:p>
          <a:p>
            <a:pPr marL="342842" indent="-342842">
              <a:buFont typeface="+mj-lt"/>
              <a:buAutoNum type="arabicPeriod"/>
            </a:pPr>
            <a:r>
              <a:rPr lang="en-US" sz="2200" b="1" dirty="0"/>
              <a:t> (</a:t>
            </a:r>
            <a:r>
              <a:rPr lang="ro-RO" sz="2200" b="1" dirty="0"/>
              <a:t>!!! </a:t>
            </a:r>
            <a:r>
              <a:rPr lang="en-US" sz="2200" b="1" dirty="0">
                <a:solidFill>
                  <a:srgbClr val="C00000"/>
                </a:solidFill>
              </a:rPr>
              <a:t>s</a:t>
            </a:r>
            <a:r>
              <a:rPr lang="ro-RO" sz="2200" b="1" dirty="0">
                <a:solidFill>
                  <a:srgbClr val="C00000"/>
                </a:solidFill>
              </a:rPr>
              <a:t>e va folosi font “Calibri” sau “Arial” de m</a:t>
            </a:r>
            <a:r>
              <a:rPr lang="en-US" sz="2200" b="1" dirty="0" err="1">
                <a:solidFill>
                  <a:srgbClr val="C00000"/>
                </a:solidFill>
              </a:rPr>
              <a:t>inim</a:t>
            </a:r>
            <a:r>
              <a:rPr lang="ro-RO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20</a:t>
            </a:r>
            <a:r>
              <a:rPr lang="en-US" sz="2200" b="1" dirty="0"/>
              <a:t>)</a:t>
            </a:r>
          </a:p>
          <a:p>
            <a:pPr marL="342842" indent="-342842">
              <a:buFont typeface="+mj-lt"/>
              <a:buAutoNum type="arabicPeriod"/>
            </a:pPr>
            <a:endParaRPr lang="ro-RO" sz="2200" dirty="0"/>
          </a:p>
          <a:p>
            <a:pPr marL="342842" indent="-342842">
              <a:buFont typeface="+mj-lt"/>
              <a:buAutoNum type="arabicPeriod"/>
            </a:pPr>
            <a:endParaRPr lang="ro-RO" sz="2200" dirty="0"/>
          </a:p>
          <a:p>
            <a:pPr marL="342842" indent="-342842">
              <a:buFont typeface="+mj-lt"/>
              <a:buAutoNum type="arabicPeriod"/>
            </a:pPr>
            <a:endParaRPr lang="en-US" sz="1600" dirty="0"/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600" dirty="0"/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75528" y="29783631"/>
            <a:ext cx="18288000" cy="685800"/>
          </a:xfrm>
          <a:prstGeom prst="rect">
            <a:avLst/>
          </a:prstGeom>
          <a:noFill/>
          <a:ln>
            <a:noFill/>
          </a:ln>
        </p:spPr>
        <p:txBody>
          <a:bodyPr wrap="none" lIns="68568" tIns="34284" rIns="68568" bIns="34284" rtlCol="0" anchor="ctr" anchorCtr="0">
            <a:noAutofit/>
          </a:bodyPr>
          <a:lstStyle/>
          <a:p>
            <a:pPr algn="ctr"/>
            <a:r>
              <a:rPr lang="en-US" sz="4400" b="1" dirty="0"/>
              <a:t>References </a:t>
            </a:r>
          </a:p>
        </p:txBody>
      </p:sp>
      <p:sp>
        <p:nvSpPr>
          <p:cNvPr id="15" name="Text Box 194"/>
          <p:cNvSpPr txBox="1">
            <a:spLocks noChangeArrowheads="1"/>
          </p:cNvSpPr>
          <p:nvPr/>
        </p:nvSpPr>
        <p:spPr bwMode="auto">
          <a:xfrm>
            <a:off x="11554570" y="14969410"/>
            <a:ext cx="30840460" cy="141047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sectione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notiones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eventus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explicabuntur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necnon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tractationes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repraesentativae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cum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specialioribus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litterarum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studiorum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praesentium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comparatae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. Indicia fontis et magnitudinis huic exemplari specificata adhibebuntur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!!!Results -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va folosi font “Calibri” sau “Arial” de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sectione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notiones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eventus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explicabuntur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necnon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tractationes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repraesentativae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cum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specialioribus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litterarum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studiorum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praesentium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comparatae</a:t>
            </a: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. Indicia fontis et magnitudinis huic exemplari specificata adhibebuntur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!!!Results -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va folosi font “Calibri” sau “Arial” de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In hac sectione, notiones ad eventus explicabuntur, necnon tractationes repraesentativae cum specialioribus litterarum studiorum praesentium comparatae. Indicia fontis et magnitudinis huic exemplari specificata adhibebuntur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!!!Results -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va folosi font “Calibri” sau “Arial” de m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inim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3200" b="1" dirty="0">
                <a:latin typeface="+mn-lt"/>
              </a:rPr>
              <a:t>	</a:t>
            </a:r>
            <a:endParaRPr lang="ro-RO" sz="3200" b="1" dirty="0">
              <a:latin typeface="+mn-lt"/>
            </a:endParaRPr>
          </a:p>
          <a:p>
            <a:pPr algn="just">
              <a:lnSpc>
                <a:spcPct val="150000"/>
              </a:lnSpc>
              <a:defRPr/>
            </a:pPr>
            <a:endParaRPr lang="ro-RO" sz="3200" b="1" dirty="0">
              <a:latin typeface="+mn-lt"/>
            </a:endParaRPr>
          </a:p>
          <a:p>
            <a:pPr algn="just">
              <a:lnSpc>
                <a:spcPct val="150000"/>
              </a:lnSpc>
              <a:defRPr/>
            </a:pPr>
            <a:r>
              <a:rPr lang="ro-RO" sz="3200" b="1" dirty="0">
                <a:latin typeface="+mn-lt"/>
              </a:rPr>
              <a:t>                                             </a:t>
            </a:r>
          </a:p>
          <a:p>
            <a:pPr algn="just">
              <a:lnSpc>
                <a:spcPct val="150000"/>
              </a:lnSpc>
              <a:defRPr/>
            </a:pPr>
            <a:r>
              <a:rPr lang="ro-RO" sz="3200" b="1" dirty="0">
                <a:latin typeface="+mn-lt"/>
              </a:rPr>
              <a:t>     </a:t>
            </a:r>
            <a:r>
              <a:rPr lang="en-US" sz="3600" b="1" dirty="0" err="1">
                <a:latin typeface="+mn-lt"/>
              </a:rPr>
              <a:t>Tabel</a:t>
            </a:r>
            <a:r>
              <a:rPr lang="en-US" sz="3600" b="1" dirty="0">
                <a:latin typeface="+mn-lt"/>
              </a:rPr>
              <a:t> 1. </a:t>
            </a:r>
            <a:r>
              <a:rPr lang="en-US" sz="3600" b="1" dirty="0" err="1">
                <a:latin typeface="+mn-lt"/>
              </a:rPr>
              <a:t>Nomen</a:t>
            </a:r>
            <a:endParaRPr lang="ro-RO" sz="3600" b="1" dirty="0">
              <a:latin typeface="+mn-lt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endParaRPr lang="en-US" sz="3200" b="1" dirty="0">
              <a:latin typeface="+mn-lt"/>
            </a:endParaRPr>
          </a:p>
          <a:p>
            <a:pPr eaLnBrk="1" hangingPunct="1"/>
            <a:endParaRPr lang="en-US" sz="3200" dirty="0"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00511" y="5638800"/>
            <a:ext cx="933178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Introduction</a:t>
            </a:r>
          </a:p>
        </p:txBody>
      </p:sp>
      <p:sp>
        <p:nvSpPr>
          <p:cNvPr id="13" name="Text Box 192"/>
          <p:cNvSpPr txBox="1">
            <a:spLocks noChangeArrowheads="1"/>
          </p:cNvSpPr>
          <p:nvPr/>
        </p:nvSpPr>
        <p:spPr bwMode="auto">
          <a:xfrm>
            <a:off x="11521440" y="6527321"/>
            <a:ext cx="25283160" cy="717114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lIns="137137" tIns="137137" rIns="137137" bIns="137137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3200" b="1" dirty="0">
                <a:latin typeface="+mn-lt"/>
              </a:rPr>
              <a:t>In hac sectione, notiones ad materiam et methodos adhibitorum in studio praesenti relatas explicabuntur.Indicia fontis et magnitudinis huic exemplari specificata adhibebuntur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(</a:t>
            </a:r>
            <a:r>
              <a:rPr lang="ro-RO" sz="3200" b="1" dirty="0">
                <a:solidFill>
                  <a:srgbClr val="C00000"/>
                </a:solidFill>
                <a:latin typeface="+mn-lt"/>
              </a:rPr>
              <a:t>!!! Methods -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s</a:t>
            </a:r>
            <a:r>
              <a:rPr lang="ro-RO" sz="3200" b="1" dirty="0">
                <a:solidFill>
                  <a:srgbClr val="C00000"/>
                </a:solidFill>
                <a:latin typeface="+mn-lt"/>
              </a:rPr>
              <a:t>e va folosi font “Calibri” sau “Arial” de m</a:t>
            </a:r>
            <a:r>
              <a:rPr lang="en-US" sz="3200" b="1" dirty="0" err="1">
                <a:solidFill>
                  <a:srgbClr val="C00000"/>
                </a:solidFill>
                <a:latin typeface="+mn-lt"/>
              </a:rPr>
              <a:t>inim</a:t>
            </a:r>
            <a:r>
              <a:rPr lang="ro-RO" sz="3200" b="1" dirty="0">
                <a:solidFill>
                  <a:srgbClr val="C00000"/>
                </a:solidFill>
                <a:latin typeface="+mn-lt"/>
              </a:rPr>
              <a:t> 3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2)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3200" b="1" dirty="0">
                <a:latin typeface="Arial" panose="020B0604020202020204" pitchFamily="34" charset="0"/>
                <a:cs typeface="Arial" panose="020B0604020202020204" pitchFamily="34" charset="0"/>
              </a:rPr>
              <a:t>In hac sectione, notiones ad materiam et methodos adhibitorum in studio praesenti relatas explicabuntur.Indicia fontis et magnitudinis huic exemplari specificata adhibebuntur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Methods -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va folosi font “Calibri” sau “Arial” de m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inim</a:t>
            </a:r>
            <a:r>
              <a:rPr lang="ro-RO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1521440" y="5589799"/>
            <a:ext cx="30388560" cy="7348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Methods and Materials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9155503" y="22471353"/>
            <a:ext cx="13168296" cy="83031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Conclusions</a:t>
            </a:r>
          </a:p>
        </p:txBody>
      </p:sp>
      <p:sp>
        <p:nvSpPr>
          <p:cNvPr id="11" name="Text Box 190"/>
          <p:cNvSpPr txBox="1">
            <a:spLocks noChangeArrowheads="1"/>
          </p:cNvSpPr>
          <p:nvPr/>
        </p:nvSpPr>
        <p:spPr bwMode="auto">
          <a:xfrm>
            <a:off x="1275260" y="6576166"/>
            <a:ext cx="9331780" cy="60939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o-RO" sz="3600" b="1" dirty="0">
                <a:latin typeface="+mn-lt"/>
              </a:rPr>
              <a:t> In hac sectione, notiones ad cognitionem generalem pertinentes ad subiectum studii praesentati erunt mina.</a:t>
            </a:r>
            <a:r>
              <a:rPr lang="en-US" sz="3600" b="1" dirty="0">
                <a:latin typeface="+mn-lt"/>
              </a:rPr>
              <a:t> </a:t>
            </a:r>
            <a:r>
              <a:rPr lang="ro-RO" sz="3600" b="1" dirty="0">
                <a:latin typeface="+mn-lt"/>
              </a:rPr>
              <a:t>Indicia fontis et magnitudinis huic exemplari specificata adhibebuntur</a:t>
            </a:r>
            <a:r>
              <a:rPr lang="en-US" sz="3600" b="1" dirty="0">
                <a:latin typeface="+mn-lt"/>
              </a:rPr>
              <a:t> </a:t>
            </a:r>
            <a:endParaRPr lang="ro-RO" sz="3600" b="1" dirty="0">
              <a:latin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+mn-lt"/>
              </a:rPr>
              <a:t>(</a:t>
            </a:r>
            <a:r>
              <a:rPr lang="ro-RO" sz="3600" b="1" dirty="0">
                <a:solidFill>
                  <a:srgbClr val="C00000"/>
                </a:solidFill>
                <a:latin typeface="+mn-lt"/>
              </a:rPr>
              <a:t>!!! Introduction - </a:t>
            </a:r>
            <a:r>
              <a:rPr lang="en-US" sz="3600" b="1" dirty="0">
                <a:solidFill>
                  <a:srgbClr val="C00000"/>
                </a:solidFill>
                <a:latin typeface="+mn-lt"/>
              </a:rPr>
              <a:t>s</a:t>
            </a:r>
            <a:r>
              <a:rPr lang="ro-RO" sz="3600" b="1" dirty="0">
                <a:solidFill>
                  <a:srgbClr val="C00000"/>
                </a:solidFill>
                <a:latin typeface="+mn-lt"/>
              </a:rPr>
              <a:t>e va folosi font “Calibri” sau “Arial” de </a:t>
            </a:r>
            <a:r>
              <a:rPr lang="en-US" sz="3600" b="1" dirty="0">
                <a:solidFill>
                  <a:srgbClr val="C00000"/>
                </a:solidFill>
                <a:latin typeface="+mn-lt"/>
              </a:rPr>
              <a:t>minim</a:t>
            </a:r>
            <a:r>
              <a:rPr lang="ro-RO" sz="36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+mn-lt"/>
              </a:rPr>
              <a:t>32</a:t>
            </a:r>
            <a:r>
              <a:rPr lang="en-US" sz="3600" dirty="0">
                <a:latin typeface="+mn-lt"/>
              </a:rPr>
              <a:t>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521440" y="14013153"/>
            <a:ext cx="30873590" cy="76964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 &amp; Discussion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428402" y="30607000"/>
            <a:ext cx="9481598" cy="2223674"/>
          </a:xfrm>
          <a:prstGeom prst="rect">
            <a:avLst/>
          </a:prstGeom>
          <a:noFill/>
        </p:spPr>
        <p:txBody>
          <a:bodyPr wrap="square" lIns="91440" tIns="91440" rIns="91440" bIns="91440" rtlCol="0">
            <a:normAutofit/>
          </a:bodyPr>
          <a:lstStyle/>
          <a:p>
            <a:pPr algn="ctr"/>
            <a:r>
              <a:rPr lang="en-US" sz="2800" b="1" dirty="0"/>
              <a:t>(</a:t>
            </a:r>
            <a:r>
              <a:rPr lang="ro-RO" sz="2800" b="1" dirty="0">
                <a:solidFill>
                  <a:srgbClr val="C00000"/>
                </a:solidFill>
              </a:rPr>
              <a:t>!!!</a:t>
            </a:r>
            <a:r>
              <a:rPr lang="en-US" sz="2800" b="1" dirty="0"/>
              <a:t>Acknowledgements</a:t>
            </a:r>
          </a:p>
          <a:p>
            <a:pPr algn="ctr"/>
            <a:r>
              <a:rPr lang="ro-RO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s</a:t>
            </a:r>
            <a:r>
              <a:rPr lang="ro-RO" sz="2800" b="1" dirty="0">
                <a:solidFill>
                  <a:srgbClr val="C00000"/>
                </a:solidFill>
              </a:rPr>
              <a:t>e va folosi font “Calibri” sau “Arial” de </a:t>
            </a:r>
            <a:r>
              <a:rPr lang="en-US" sz="2800" b="1" dirty="0">
                <a:solidFill>
                  <a:srgbClr val="C00000"/>
                </a:solidFill>
              </a:rPr>
              <a:t>minim</a:t>
            </a:r>
            <a:r>
              <a:rPr lang="ro-RO" sz="2800" b="1" dirty="0">
                <a:solidFill>
                  <a:srgbClr val="C00000"/>
                </a:solidFill>
              </a:rPr>
              <a:t> 3</a:t>
            </a:r>
            <a:r>
              <a:rPr lang="en-US" sz="2800" b="1" dirty="0">
                <a:solidFill>
                  <a:srgbClr val="C00000"/>
                </a:solidFill>
              </a:rPr>
              <a:t>2</a:t>
            </a:r>
            <a:r>
              <a:rPr lang="ro-RO" sz="2800" b="1" dirty="0">
                <a:solidFill>
                  <a:srgbClr val="C00000"/>
                </a:solidFill>
              </a:rPr>
              <a:t>)</a:t>
            </a:r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31849110" y="29809854"/>
            <a:ext cx="9144000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noAutofit/>
          </a:bodyPr>
          <a:lstStyle/>
          <a:p>
            <a:pPr algn="ctr"/>
            <a:r>
              <a:rPr lang="en-US" sz="4400" b="1" dirty="0"/>
              <a:t>Acknowledgements</a:t>
            </a:r>
          </a:p>
        </p:txBody>
      </p:sp>
      <p:sp>
        <p:nvSpPr>
          <p:cNvPr id="40" name="Text Box 193"/>
          <p:cNvSpPr txBox="1">
            <a:spLocks noChangeArrowheads="1"/>
          </p:cNvSpPr>
          <p:nvPr/>
        </p:nvSpPr>
        <p:spPr bwMode="auto">
          <a:xfrm>
            <a:off x="1240635" y="22209930"/>
            <a:ext cx="9404503" cy="692492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In hac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sectione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notiones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ad finem et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directiones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studiorum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praesentatorum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pertinentes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singillatim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erunt.Indicia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fontis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et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magnitudinis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huic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exemplari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specificata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+mn-lt"/>
              </a:rPr>
              <a:t>adhibebuntur</a:t>
            </a:r>
            <a:r>
              <a:rPr lang="en-US" altLang="en-US" sz="3600" b="1" dirty="0">
                <a:solidFill>
                  <a:srgbClr val="002060"/>
                </a:solidFill>
                <a:latin typeface="+mn-lt"/>
              </a:rPr>
              <a:t> </a:t>
            </a:r>
            <a:endParaRPr lang="ro-RO" altLang="en-US" sz="36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3200" dirty="0"/>
              <a:t>(</a:t>
            </a:r>
            <a:r>
              <a:rPr lang="ro-RO" sz="3200" b="1" dirty="0">
                <a:solidFill>
                  <a:srgbClr val="C00000"/>
                </a:solidFill>
              </a:rPr>
              <a:t>!!! - </a:t>
            </a:r>
            <a:r>
              <a:rPr lang="en-US" sz="3200" b="1" dirty="0">
                <a:solidFill>
                  <a:srgbClr val="C00000"/>
                </a:solidFill>
              </a:rPr>
              <a:t>s</a:t>
            </a:r>
            <a:r>
              <a:rPr lang="ro-RO" sz="3200" b="1" dirty="0">
                <a:solidFill>
                  <a:srgbClr val="C00000"/>
                </a:solidFill>
              </a:rPr>
              <a:t>e va folosi font “Calibri” sau “Arial” de m</a:t>
            </a:r>
            <a:r>
              <a:rPr lang="en-US" sz="3200" b="1" dirty="0" err="1">
                <a:solidFill>
                  <a:srgbClr val="C00000"/>
                </a:solidFill>
              </a:rPr>
              <a:t>inim</a:t>
            </a:r>
            <a:r>
              <a:rPr lang="ro-RO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>
                <a:solidFill>
                  <a:srgbClr val="C00000"/>
                </a:solidFill>
              </a:rPr>
              <a:t>32</a:t>
            </a:r>
            <a:r>
              <a:rPr lang="en-US" sz="3200" dirty="0"/>
              <a:t>)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en-US" altLang="en-US" sz="36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202535" y="21336000"/>
            <a:ext cx="9404504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AIMS &amp; SCOPE</a:t>
            </a:r>
          </a:p>
        </p:txBody>
      </p:sp>
      <p:sp>
        <p:nvSpPr>
          <p:cNvPr id="28" name="Text Box 193">
            <a:extLst>
              <a:ext uri="{FF2B5EF4-FFF2-40B4-BE49-F238E27FC236}">
                <a16:creationId xmlns:a16="http://schemas.microsoft.com/office/drawing/2014/main" id="{7C8CC045-DC11-E38A-B345-14BE913FD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5503" y="23343529"/>
            <a:ext cx="13203911" cy="526293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In hac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sectione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conclusiones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et finales disputationes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quae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studiorum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praesentium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erunt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singillatim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explicabuntur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. Indicia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fontis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et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magnitudinis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huic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exemplari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specificata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</a:rPr>
              <a:t>adhibebuntur</a:t>
            </a:r>
            <a:endParaRPr lang="ro-RO" altLang="en-US" sz="36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3600" b="1" dirty="0"/>
              <a:t>(</a:t>
            </a:r>
            <a:r>
              <a:rPr lang="ro-RO" sz="3600" b="1" dirty="0">
                <a:solidFill>
                  <a:srgbClr val="C00000"/>
                </a:solidFill>
              </a:rPr>
              <a:t>!!! Conclusions - </a:t>
            </a:r>
            <a:r>
              <a:rPr lang="en-US" sz="3600" b="1" dirty="0">
                <a:solidFill>
                  <a:srgbClr val="C00000"/>
                </a:solidFill>
              </a:rPr>
              <a:t>s</a:t>
            </a:r>
            <a:r>
              <a:rPr lang="ro-RO" sz="3600" b="1" dirty="0">
                <a:solidFill>
                  <a:srgbClr val="C00000"/>
                </a:solidFill>
              </a:rPr>
              <a:t>e va folosi font “Calibri” sau “Arial” de m</a:t>
            </a:r>
            <a:r>
              <a:rPr lang="en-US" sz="3600" b="1" dirty="0" err="1">
                <a:solidFill>
                  <a:srgbClr val="C00000"/>
                </a:solidFill>
              </a:rPr>
              <a:t>inim</a:t>
            </a:r>
            <a:r>
              <a:rPr lang="ro-RO" sz="3600" b="1" dirty="0">
                <a:solidFill>
                  <a:srgbClr val="C00000"/>
                </a:solidFill>
              </a:rPr>
              <a:t> 36)</a:t>
            </a:r>
            <a:endParaRPr lang="en-US" sz="36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7EFE034-2300-96FE-DCCC-017233C881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3689284"/>
              </p:ext>
            </p:extLst>
          </p:nvPr>
        </p:nvGraphicFramePr>
        <p:xfrm>
          <a:off x="22765698" y="19493126"/>
          <a:ext cx="5219700" cy="291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le 15">
            <a:extLst>
              <a:ext uri="{FF2B5EF4-FFF2-40B4-BE49-F238E27FC236}">
                <a16:creationId xmlns:a16="http://schemas.microsoft.com/office/drawing/2014/main" id="{78A467EB-9A33-9B07-08CF-6407A6B32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948382"/>
              </p:ext>
            </p:extLst>
          </p:nvPr>
        </p:nvGraphicFramePr>
        <p:xfrm>
          <a:off x="11916349" y="22471353"/>
          <a:ext cx="9714860" cy="6014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715">
                  <a:extLst>
                    <a:ext uri="{9D8B030D-6E8A-4147-A177-3AD203B41FA5}">
                      <a16:colId xmlns:a16="http://schemas.microsoft.com/office/drawing/2014/main" val="3075631136"/>
                    </a:ext>
                  </a:extLst>
                </a:gridCol>
                <a:gridCol w="2428715">
                  <a:extLst>
                    <a:ext uri="{9D8B030D-6E8A-4147-A177-3AD203B41FA5}">
                      <a16:colId xmlns:a16="http://schemas.microsoft.com/office/drawing/2014/main" val="912303279"/>
                    </a:ext>
                  </a:extLst>
                </a:gridCol>
                <a:gridCol w="2428715">
                  <a:extLst>
                    <a:ext uri="{9D8B030D-6E8A-4147-A177-3AD203B41FA5}">
                      <a16:colId xmlns:a16="http://schemas.microsoft.com/office/drawing/2014/main" val="3474954321"/>
                    </a:ext>
                  </a:extLst>
                </a:gridCol>
                <a:gridCol w="2428715">
                  <a:extLst>
                    <a:ext uri="{9D8B030D-6E8A-4147-A177-3AD203B41FA5}">
                      <a16:colId xmlns:a16="http://schemas.microsoft.com/office/drawing/2014/main" val="1575301136"/>
                    </a:ext>
                  </a:extLst>
                </a:gridCol>
              </a:tblGrid>
              <a:tr h="1202847">
                <a:tc>
                  <a:txBody>
                    <a:bodyPr/>
                    <a:lstStyle/>
                    <a:p>
                      <a:r>
                        <a:rPr lang="en-US" sz="3600" dirty="0"/>
                        <a:t>Col1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Col2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Col3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Col4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97447"/>
                  </a:ext>
                </a:extLst>
              </a:tr>
              <a:tr h="1202847">
                <a:tc>
                  <a:txBody>
                    <a:bodyPr/>
                    <a:lstStyle/>
                    <a:p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68778"/>
                  </a:ext>
                </a:extLst>
              </a:tr>
              <a:tr h="1202847">
                <a:tc>
                  <a:txBody>
                    <a:bodyPr/>
                    <a:lstStyle/>
                    <a:p>
                      <a:r>
                        <a:rPr lang="en-US" sz="3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348133"/>
                  </a:ext>
                </a:extLst>
              </a:tr>
              <a:tr h="1202847">
                <a:tc>
                  <a:txBody>
                    <a:bodyPr/>
                    <a:lstStyle/>
                    <a:p>
                      <a:r>
                        <a:rPr lang="en-US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005929"/>
                  </a:ext>
                </a:extLst>
              </a:tr>
              <a:tr h="1202847">
                <a:tc>
                  <a:txBody>
                    <a:bodyPr/>
                    <a:lstStyle/>
                    <a:p>
                      <a:r>
                        <a:rPr lang="en-US" sz="3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07914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B8D260A-D26A-3BE5-57FA-D6F66487633F}"/>
              </a:ext>
            </a:extLst>
          </p:cNvPr>
          <p:cNvSpPr txBox="1"/>
          <p:nvPr/>
        </p:nvSpPr>
        <p:spPr>
          <a:xfrm>
            <a:off x="43304462" y="16459200"/>
            <a:ext cx="542869" cy="252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" name="Picture 29" descr="Visit Oradea">
            <a:extLst>
              <a:ext uri="{FF2B5EF4-FFF2-40B4-BE49-F238E27FC236}">
                <a16:creationId xmlns:a16="http://schemas.microsoft.com/office/drawing/2014/main" id="{6B649223-E947-0433-1346-5417B55C02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7" t="1019" r="-867" b="17494"/>
          <a:stretch>
            <a:fillRect/>
          </a:stretch>
        </p:blipFill>
        <p:spPr>
          <a:xfrm>
            <a:off x="81969" y="-1"/>
            <a:ext cx="9267067" cy="547583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07FCABD-7A61-61E2-A652-1CF913DB4B32}"/>
              </a:ext>
            </a:extLst>
          </p:cNvPr>
          <p:cNvSpPr txBox="1"/>
          <p:nvPr/>
        </p:nvSpPr>
        <p:spPr>
          <a:xfrm>
            <a:off x="370428" y="200998"/>
            <a:ext cx="87365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4800" b="1" dirty="0">
                <a:solidFill>
                  <a:schemeClr val="bg1"/>
                </a:solidFill>
              </a:rPr>
              <a:t>The</a:t>
            </a:r>
            <a:r>
              <a:rPr lang="en-US" sz="4800" b="1" dirty="0">
                <a:solidFill>
                  <a:schemeClr val="bg1"/>
                </a:solidFill>
              </a:rPr>
              <a:t> 7th National Congress of Medical Genetics with International Participation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44" name="Picture 43" descr="Visit Oradea, a hidden Art Nouveau destination in Europe">
            <a:extLst>
              <a:ext uri="{FF2B5EF4-FFF2-40B4-BE49-F238E27FC236}">
                <a16:creationId xmlns:a16="http://schemas.microsoft.com/office/drawing/2014/main" id="{ABEC859C-622E-6F0F-2592-1AD2CEA44A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748"/>
          <a:stretch>
            <a:fillRect/>
          </a:stretch>
        </p:blipFill>
        <p:spPr>
          <a:xfrm>
            <a:off x="39319199" y="34477"/>
            <a:ext cx="4487541" cy="5368712"/>
          </a:xfrm>
          <a:prstGeom prst="rect">
            <a:avLst/>
          </a:prstGeom>
        </p:spPr>
      </p:pic>
      <p:pic>
        <p:nvPicPr>
          <p:cNvPr id="46" name="Picture 45" descr="Un mecanism unic în Europa: Biserica cu Lună din Oradea">
            <a:extLst>
              <a:ext uri="{FF2B5EF4-FFF2-40B4-BE49-F238E27FC236}">
                <a16:creationId xmlns:a16="http://schemas.microsoft.com/office/drawing/2014/main" id="{271A7DAB-FB6D-2E34-5631-695A55D68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7119" y="6312024"/>
            <a:ext cx="4982881" cy="7512991"/>
          </a:xfrm>
          <a:prstGeom prst="rect">
            <a:avLst/>
          </a:prstGeom>
        </p:spPr>
      </p:pic>
      <p:pic>
        <p:nvPicPr>
          <p:cNvPr id="48" name="Picture 47" descr="Oradea, places to visit?">
            <a:extLst>
              <a:ext uri="{FF2B5EF4-FFF2-40B4-BE49-F238E27FC236}">
                <a16:creationId xmlns:a16="http://schemas.microsoft.com/office/drawing/2014/main" id="{9D13AC8A-A8A5-61AF-C604-DA96EEC464D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608"/>
          <a:stretch>
            <a:fillRect/>
          </a:stretch>
        </p:blipFill>
        <p:spPr>
          <a:xfrm>
            <a:off x="11954449" y="9623130"/>
            <a:ext cx="8398974" cy="4055806"/>
          </a:xfrm>
          <a:prstGeom prst="rect">
            <a:avLst/>
          </a:prstGeom>
        </p:spPr>
      </p:pic>
      <p:pic>
        <p:nvPicPr>
          <p:cNvPr id="51" name="Picture 50" descr="Palatul Primăriei Oradea – Oradea Heritage">
            <a:extLst>
              <a:ext uri="{FF2B5EF4-FFF2-40B4-BE49-F238E27FC236}">
                <a16:creationId xmlns:a16="http://schemas.microsoft.com/office/drawing/2014/main" id="{0EBEC5FA-E3AE-DC70-9184-953E0745C2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02" b="34096"/>
          <a:stretch>
            <a:fillRect/>
          </a:stretch>
        </p:blipFill>
        <p:spPr>
          <a:xfrm>
            <a:off x="27121306" y="9514248"/>
            <a:ext cx="9455607" cy="4131073"/>
          </a:xfrm>
          <a:prstGeom prst="rect">
            <a:avLst/>
          </a:prstGeom>
        </p:spPr>
      </p:pic>
      <p:pic>
        <p:nvPicPr>
          <p:cNvPr id="52" name="Picture 51" descr="Oradea, Architectura Art Noveou, Faleza in orasul din Romania oradea">
            <a:extLst>
              <a:ext uri="{FF2B5EF4-FFF2-40B4-BE49-F238E27FC236}">
                <a16:creationId xmlns:a16="http://schemas.microsoft.com/office/drawing/2014/main" id="{5F2971E5-4E91-087B-5E11-0FDF5BCEF5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466"/>
          <a:stretch>
            <a:fillRect/>
          </a:stretch>
        </p:blipFill>
        <p:spPr>
          <a:xfrm>
            <a:off x="21631210" y="22496532"/>
            <a:ext cx="7524294" cy="595849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1D581D4-C919-DBD4-FFC7-208D84084E24}"/>
              </a:ext>
            </a:extLst>
          </p:cNvPr>
          <p:cNvSpPr txBox="1"/>
          <p:nvPr/>
        </p:nvSpPr>
        <p:spPr>
          <a:xfrm>
            <a:off x="31115000" y="30276800"/>
            <a:ext cx="1847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8">
      <a:dk1>
        <a:srgbClr val="26313A"/>
      </a:dk1>
      <a:lt1>
        <a:srgbClr val="FFFFFF"/>
      </a:lt1>
      <a:dk2>
        <a:srgbClr val="173B5E"/>
      </a:dk2>
      <a:lt2>
        <a:srgbClr val="F8F3E8"/>
      </a:lt2>
      <a:accent1>
        <a:srgbClr val="871313"/>
      </a:accent1>
      <a:accent2>
        <a:srgbClr val="D97758"/>
      </a:accent2>
      <a:accent3>
        <a:srgbClr val="C59A5B"/>
      </a:accent3>
      <a:accent4>
        <a:srgbClr val="708D8C"/>
      </a:accent4>
      <a:accent5>
        <a:srgbClr val="E9DDC8"/>
      </a:accent5>
      <a:accent6>
        <a:srgbClr val="AAB9B4"/>
      </a:accent6>
      <a:hlink>
        <a:srgbClr val="173B5E"/>
      </a:hlink>
      <a:folHlink>
        <a:srgbClr val="708D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3176</TotalTime>
  <Words>596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CRGM Dolj</dc:creator>
  <cp:lastModifiedBy>Mihai Gabriel Cucu</cp:lastModifiedBy>
  <cp:revision>3</cp:revision>
  <cp:lastPrinted>2013-02-12T02:21:55Z</cp:lastPrinted>
  <dcterms:created xsi:type="dcterms:W3CDTF">2013-02-10T21:14:48Z</dcterms:created>
  <dcterms:modified xsi:type="dcterms:W3CDTF">2026-09-09T04:10:49Z</dcterms:modified>
</cp:coreProperties>
</file>